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70" r:id="rId3"/>
    <p:sldId id="271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9906000" cy="6858000" type="A4"/>
  <p:notesSz cx="9144000" cy="6858000"/>
  <p:custShowLst>
    <p:custShow name="Произвольный показ 1" id="0">
      <p:sldLst>
        <p:sld r:id="rId2"/>
        <p:sld r:id="rId5"/>
        <p:sld r:id="rId6"/>
        <p:sld r:id="rId7"/>
        <p:sld r:id="rId8"/>
        <p:sld r:id="rId9"/>
      </p:sldLst>
    </p:custShow>
  </p:custShow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66FF"/>
    <a:srgbClr val="FFCCFF"/>
    <a:srgbClr val="CC0099"/>
    <a:srgbClr val="FF6699"/>
    <a:srgbClr val="080808"/>
    <a:srgbClr val="000066"/>
    <a:srgbClr val="FF9900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25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57212" y="5349903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412750" y="4853412"/>
            <a:ext cx="916305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12750" y="3886200"/>
            <a:ext cx="916305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915400" y="6473952"/>
            <a:ext cx="822198" cy="246888"/>
          </a:xfrm>
        </p:spPr>
        <p:txBody>
          <a:bodyPr/>
          <a:lstStyle/>
          <a:p>
            <a:fld id="{088783F6-1B2D-496A-A3A9-BE5A09243865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879850" y="76201"/>
            <a:ext cx="3136900" cy="288925"/>
          </a:xfrm>
        </p:spPr>
        <p:txBody>
          <a:bodyPr/>
          <a:lstStyle/>
          <a:p>
            <a:endParaRPr lang="ru-RU" alt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915400" y="6473952"/>
            <a:ext cx="822198" cy="246888"/>
          </a:xfrm>
        </p:spPr>
        <p:txBody>
          <a:bodyPr/>
          <a:lstStyle/>
          <a:p>
            <a:fld id="{186F1761-270E-495A-9CB7-5E0D7F813010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57212" y="3444903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12750" y="1676400"/>
            <a:ext cx="916305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07D1-C545-460E-A92C-53A0EF288B0B}" type="slidenum">
              <a:rPr lang="ru-RU" altLang="en-US" smtClean="0"/>
              <a:pPr/>
              <a:t>‹#›</a:t>
            </a:fld>
            <a:endParaRPr lang="ru-RU" alt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95515" y="2947086"/>
            <a:ext cx="94107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26898" y="457200"/>
            <a:ext cx="94107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30200" y="1600200"/>
            <a:ext cx="454025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5035550" y="1600200"/>
            <a:ext cx="470535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C590-8701-4969-A96E-CC09E6C7FCA7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30200" y="5410200"/>
            <a:ext cx="932815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4898" y="666750"/>
            <a:ext cx="4648102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5032111" y="666750"/>
            <a:ext cx="464992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04898" y="1316038"/>
            <a:ext cx="4648102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5036124" y="1316038"/>
            <a:ext cx="4645914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915400" y="6477000"/>
            <a:ext cx="825500" cy="246888"/>
          </a:xfrm>
        </p:spPr>
        <p:txBody>
          <a:bodyPr/>
          <a:lstStyle/>
          <a:p>
            <a:fld id="{11E01136-5D04-458F-B16C-407F73735643}" type="slidenum">
              <a:rPr lang="ru-RU" altLang="en-US" smtClean="0"/>
              <a:pPr/>
              <a:t>‹#›</a:t>
            </a:fld>
            <a:endParaRPr lang="ru-RU" alt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57212" y="6019801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26898" y="457200"/>
            <a:ext cx="94107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F975-A226-4B10-8867-0BAA5A0AED20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69101-BBCF-4859-ADA9-31CA29D26E49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57212" y="5849118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95300" y="5486400"/>
            <a:ext cx="916305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95300" y="609600"/>
            <a:ext cx="3259006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872971" y="609600"/>
            <a:ext cx="5785379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B964-675E-47D6-B770-78D15CB16CE5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797300" y="616634"/>
            <a:ext cx="54483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AEB0-5894-4579-9D43-F4636FDF8777}" type="slidenum">
              <a:rPr lang="ru-RU" altLang="en-US" smtClean="0"/>
              <a:pPr/>
              <a:t>‹#›</a:t>
            </a:fld>
            <a:endParaRPr lang="ru-RU" alt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412750" y="4993760"/>
            <a:ext cx="635635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412750" y="5533218"/>
            <a:ext cx="635635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73BF-D11F-407D-84EA-DA017197EC8C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549277"/>
            <a:ext cx="1981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549277"/>
            <a:ext cx="67691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9261-4D5A-46DC-9767-231601D8A5E8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7814"/>
            <a:ext cx="89154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95300" y="1600201"/>
            <a:ext cx="437515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035550" y="1600201"/>
            <a:ext cx="437515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035550" y="3941763"/>
            <a:ext cx="437515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95300" y="6243638"/>
            <a:ext cx="23114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3638"/>
            <a:ext cx="2311400" cy="457200"/>
          </a:xfrm>
        </p:spPr>
        <p:txBody>
          <a:bodyPr/>
          <a:lstStyle>
            <a:lvl1pPr>
              <a:defRPr/>
            </a:lvl1pPr>
          </a:lstStyle>
          <a:p>
            <a:fld id="{24FDAE66-3D24-4A04-BB09-CB0A93945FDD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7814"/>
            <a:ext cx="89154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95300" y="1600201"/>
            <a:ext cx="437515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95300" y="6243638"/>
            <a:ext cx="23114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99300" y="6243638"/>
            <a:ext cx="2311400" cy="457200"/>
          </a:xfrm>
        </p:spPr>
        <p:txBody>
          <a:bodyPr/>
          <a:lstStyle>
            <a:lvl1pPr>
              <a:defRPr/>
            </a:lvl1pPr>
          </a:lstStyle>
          <a:p>
            <a:fld id="{5233F23B-87C1-4500-96DA-E5874EB7F64C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57212" y="1050899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30200" y="1554163"/>
            <a:ext cx="94107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7016750" y="76201"/>
            <a:ext cx="272415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384550" y="76201"/>
            <a:ext cx="36322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915400" y="6477001"/>
            <a:ext cx="8255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2BB78EF-0654-4E1A-8C22-4B4B53797AB7}" type="slidenum">
              <a:rPr lang="ru-RU" altLang="en-US" smtClean="0"/>
              <a:pPr/>
              <a:t>‹#›</a:t>
            </a:fld>
            <a:endParaRPr lang="ru-RU" alt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0200" y="457200"/>
            <a:ext cx="94107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57212" y="1050899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57212" y="1057987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slide" Target="slide8.xml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6921" y="285728"/>
            <a:ext cx="9054767" cy="1071570"/>
          </a:xfrm>
        </p:spPr>
        <p:txBody>
          <a:bodyPr>
            <a:normAutofit fontScale="90000"/>
          </a:bodyPr>
          <a:lstStyle/>
          <a:p>
            <a:r>
              <a:rPr lang="ru-RU" sz="6300" b="1" dirty="0" smtClean="0">
                <a:latin typeface="Times New Roman" pitchFamily="18" charset="0"/>
                <a:cs typeface="Times New Roman" pitchFamily="18" charset="0"/>
              </a:rPr>
              <a:t>Свойства функции</a:t>
            </a:r>
            <a:endParaRPr lang="ru-RU" sz="6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68" y="2714620"/>
            <a:ext cx="4127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</a:t>
            </a:r>
            <a:r>
              <a:rPr lang="ru-RU" dirty="0" smtClean="0"/>
              <a:t>И – В. Гёте: «Просто знать – еще не все, знания нужно уметь использовать».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Monotype Corsiva" pitchFamily="66" charset="0"/>
              </a:rPr>
              <a:t>     </a:t>
            </a:r>
          </a:p>
          <a:p>
            <a:pPr>
              <a:buNone/>
            </a:pPr>
            <a:endParaRPr lang="ru-RU" b="1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b="1" smtClean="0">
                <a:latin typeface="Monotype Corsiva" pitchFamily="66" charset="0"/>
              </a:rPr>
              <a:t>Девиз </a:t>
            </a:r>
            <a:r>
              <a:rPr lang="ru-RU" b="1" dirty="0" smtClean="0">
                <a:latin typeface="Monotype Corsiva" pitchFamily="66" charset="0"/>
              </a:rPr>
              <a:t>урока: «Результат </a:t>
            </a:r>
            <a:r>
              <a:rPr lang="ru-RU" b="1" dirty="0" smtClean="0">
                <a:latin typeface="Monotype Corsiva" pitchFamily="66" charset="0"/>
              </a:rPr>
              <a:t>учения равен произведению способности на старательность. Если старательность равна 0, то и результат равен 0, а способности есть у каждого»</a:t>
            </a:r>
            <a:endParaRPr lang="ru-RU" dirty="0" smtClean="0">
              <a:latin typeface="Monotype Corsiva" pitchFamily="66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57166"/>
            <a:ext cx="9410700" cy="838200"/>
          </a:xfrm>
        </p:spPr>
        <p:txBody>
          <a:bodyPr>
            <a:normAutofit/>
          </a:bodyPr>
          <a:lstStyle/>
          <a:p>
            <a:r>
              <a:rPr lang="ru-RU" sz="2800" b="1" i="1" u="sng" dirty="0">
                <a:latin typeface="Times New Roman" pitchFamily="18" charset="0"/>
                <a:cs typeface="Times New Roman" pitchFamily="18" charset="0"/>
              </a:rPr>
              <a:t>Алгоритм описания свойств функций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1738290" y="928647"/>
            <a:ext cx="7795838" cy="592935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Область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определения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Область значений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Четность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Монотонность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Непрерывность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Ограниченность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Наибольшее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 наименьшее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значения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Нули функции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Выпуклость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82568" y="142852"/>
            <a:ext cx="2692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cap="all" dirty="0" smtClean="0">
                <a:latin typeface="Times New Roman" pitchFamily="18" charset="0"/>
                <a:cs typeface="Times New Roman" pitchFamily="18" charset="0"/>
              </a:rPr>
              <a:t>Свойства функции</a:t>
            </a:r>
            <a:endParaRPr lang="ru-RU" b="1" i="1" cap="all" dirty="0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9209514" y="6357958"/>
            <a:ext cx="696486" cy="500042"/>
          </a:xfrm>
          <a:prstGeom prst="actionButtonForwardNex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75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500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500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500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75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5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5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5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500"/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500"/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500"/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25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500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500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500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750"/>
                            </p:stCondLst>
                            <p:childTnLst>
                              <p:par>
                                <p:cTn id="4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500"/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500"/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500"/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0"/>
                            </p:stCondLst>
                            <p:childTnLst>
                              <p:par>
                                <p:cTn id="5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500"/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500"/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500"/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0"/>
                            </p:stCondLst>
                            <p:childTnLst>
                              <p:par>
                                <p:cTn id="6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500"/>
                                        <p:tgtEl>
                                          <p:spTgt spid="129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500"/>
                                        <p:tgtEl>
                                          <p:spTgt spid="129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500"/>
                                        <p:tgtEl>
                                          <p:spTgt spid="129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3000"/>
                            </p:stCondLst>
                            <p:childTnLst>
                              <p:par>
                                <p:cTn id="6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500"/>
                                        <p:tgtEl>
                                          <p:spTgt spid="129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500"/>
                                        <p:tgtEl>
                                          <p:spTgt spid="129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500"/>
                                        <p:tgtEl>
                                          <p:spTgt spid="129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27" grpId="0" uiExpand="1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30" y="571480"/>
            <a:ext cx="6944535" cy="652482"/>
          </a:xfrm>
        </p:spPr>
        <p:txBody>
          <a:bodyPr>
            <a:normAutofit/>
          </a:bodyPr>
          <a:lstStyle/>
          <a:p>
            <a:r>
              <a:rPr lang="ru-RU" sz="2800" b="1" i="1" u="sng" dirty="0">
                <a:latin typeface="Times New Roman" pitchFamily="18" charset="0"/>
                <a:cs typeface="Times New Roman" pitchFamily="18" charset="0"/>
              </a:rPr>
              <a:t>Опишите свойства функций: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232139" y="1500175"/>
            <a:ext cx="94107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i="1" dirty="0" err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у=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kx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+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m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            –  линейная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функция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у =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kx</a:t>
            </a:r>
            <a:r>
              <a:rPr lang="en-US" sz="2800" b="1" i="1" baseline="30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2</a:t>
            </a:r>
            <a:r>
              <a:rPr lang="ru-RU" sz="2800" b="1" i="1" baseline="30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                        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–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квадратичная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функция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у =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k/x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                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–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  обратная пропорциональность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i="1" u="sng" dirty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у 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=     </a:t>
            </a:r>
            <a:endParaRPr lang="ru-RU" sz="28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у =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|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х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|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у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= ах</a:t>
            </a:r>
            <a:r>
              <a:rPr lang="ru-RU" sz="2800" b="1" i="1" baseline="30000" dirty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2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 +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b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х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 +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с   –  квадратичная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функция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59959" y="142852"/>
            <a:ext cx="2692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cap="all" dirty="0" smtClean="0">
                <a:latin typeface="Times New Roman" pitchFamily="18" charset="0"/>
                <a:cs typeface="Times New Roman" pitchFamily="18" charset="0"/>
              </a:rPr>
              <a:t>Свойства функции</a:t>
            </a:r>
            <a:endParaRPr lang="ru-RU" b="1" i="1" cap="all" dirty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9054732" y="6286520"/>
            <a:ext cx="851268" cy="571480"/>
          </a:xfrm>
          <a:prstGeom prst="actionButtonForwardNex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57150" cap="flat" cmpd="thinThick">
            <a:noFill/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0" y="914400"/>
            <a:ext cx="184731" cy="369332"/>
          </a:xfrm>
          <a:prstGeom prst="rect">
            <a:avLst/>
          </a:prstGeom>
          <a:noFill/>
          <a:ln w="57150" cap="flat" cmpd="thinThick">
            <a:noFill/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125" name="Rectangle 5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57150" cap="flat" cmpd="thinThick">
            <a:noFill/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124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60833" y="3571876"/>
            <a:ext cx="474663" cy="457200"/>
          </a:xfrm>
          <a:prstGeom prst="rect">
            <a:avLst/>
          </a:prstGeom>
          <a:noFill/>
        </p:spPr>
      </p:pic>
      <p:sp>
        <p:nvSpPr>
          <p:cNvPr id="133126" name="Rectangle 6"/>
          <p:cNvSpPr>
            <a:spLocks noChangeArrowheads="1"/>
          </p:cNvSpPr>
          <p:nvPr/>
        </p:nvSpPr>
        <p:spPr bwMode="auto">
          <a:xfrm>
            <a:off x="0" y="914400"/>
            <a:ext cx="184731" cy="369332"/>
          </a:xfrm>
          <a:prstGeom prst="rect">
            <a:avLst/>
          </a:prstGeom>
          <a:noFill/>
          <a:ln w="57150" cap="flat" cmpd="thinThick">
            <a:noFill/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128" name="Rectangle 8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57150" cap="flat" cmpd="thinThick">
            <a:noFill/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127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60833" y="3571876"/>
            <a:ext cx="474663" cy="457200"/>
          </a:xfrm>
          <a:prstGeom prst="rect">
            <a:avLst/>
          </a:prstGeom>
          <a:noFill/>
        </p:spPr>
      </p:pic>
      <p:sp>
        <p:nvSpPr>
          <p:cNvPr id="133129" name="Rectangle 9"/>
          <p:cNvSpPr>
            <a:spLocks noChangeArrowheads="1"/>
          </p:cNvSpPr>
          <p:nvPr/>
        </p:nvSpPr>
        <p:spPr bwMode="auto">
          <a:xfrm>
            <a:off x="0" y="914400"/>
            <a:ext cx="184731" cy="369332"/>
          </a:xfrm>
          <a:prstGeom prst="rect">
            <a:avLst/>
          </a:prstGeom>
          <a:noFill/>
          <a:ln w="57150" cap="flat" cmpd="thinThick">
            <a:noFill/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5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5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5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5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5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5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500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500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500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105" name="Object 9"/>
          <p:cNvGraphicFramePr>
            <a:graphicFrameLocks noChangeAspect="1"/>
          </p:cNvGraphicFramePr>
          <p:nvPr/>
        </p:nvGraphicFramePr>
        <p:xfrm>
          <a:off x="5959085" y="4071942"/>
          <a:ext cx="3792133" cy="2434390"/>
        </p:xfrm>
        <a:graphic>
          <a:graphicData uri="http://schemas.openxmlformats.org/presentationml/2006/ole">
            <p:oleObj spid="_x0000_s132105" name="Mathcad" r:id="rId3" imgW="2095500" imgH="1457325" progId="">
              <p:embed/>
            </p:oleObj>
          </a:graphicData>
        </a:graphic>
      </p:graphicFrame>
      <p:graphicFrame>
        <p:nvGraphicFramePr>
          <p:cNvPr id="132103" name="Object 7"/>
          <p:cNvGraphicFramePr>
            <a:graphicFrameLocks noChangeAspect="1"/>
          </p:cNvGraphicFramePr>
          <p:nvPr/>
        </p:nvGraphicFramePr>
        <p:xfrm>
          <a:off x="6036477" y="1643050"/>
          <a:ext cx="3714775" cy="2384729"/>
        </p:xfrm>
        <a:graphic>
          <a:graphicData uri="http://schemas.openxmlformats.org/presentationml/2006/ole">
            <p:oleObj spid="_x0000_s132103" name="Mathcad" r:id="rId4" imgW="2095500" imgH="1457325" progId="">
              <p:embed/>
            </p:oleObj>
          </a:graphicData>
        </a:graphic>
      </p:graphicFrame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4312" y="642918"/>
            <a:ext cx="7816508" cy="357190"/>
          </a:xfrm>
        </p:spPr>
        <p:txBody>
          <a:bodyPr>
            <a:normAutofit fontScale="90000"/>
          </a:bodyPr>
          <a:lstStyle/>
          <a:p>
            <a:r>
              <a:rPr lang="ru-RU" sz="2800" b="1" i="1" u="sng" dirty="0">
                <a:latin typeface="Times New Roman" pitchFamily="18" charset="0"/>
                <a:cs typeface="Times New Roman" pitchFamily="18" charset="0"/>
              </a:rPr>
              <a:t>Свойства 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функции</a:t>
            </a:r>
            <a:r>
              <a:rPr lang="en-US" sz="2800" b="1" i="1" u="sng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cap="none" dirty="0" smtClean="0">
                <a:latin typeface="Times New Roman" pitchFamily="18" charset="0"/>
                <a:cs typeface="Times New Roman" pitchFamily="18" charset="0"/>
              </a:rPr>
              <a:t>y = </a:t>
            </a:r>
            <a:r>
              <a:rPr lang="en-US" b="1" i="1" u="sng" cap="none" dirty="0" err="1" smtClean="0">
                <a:latin typeface="Times New Roman" pitchFamily="18" charset="0"/>
                <a:cs typeface="Times New Roman" pitchFamily="18" charset="0"/>
              </a:rPr>
              <a:t>kx</a:t>
            </a:r>
            <a:r>
              <a:rPr lang="en-US" b="1" i="1" u="sng" cap="none" dirty="0" smtClean="0">
                <a:latin typeface="Times New Roman" pitchFamily="18" charset="0"/>
                <a:cs typeface="Times New Roman" pitchFamily="18" charset="0"/>
              </a:rPr>
              <a:t> + m  (k ≠ 0)</a:t>
            </a:r>
            <a:endParaRPr lang="ru-RU" b="1" i="1" u="sng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85836"/>
            <a:ext cx="6096008" cy="5572164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lnSpc>
                <a:spcPct val="17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4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44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4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40" dirty="0">
                <a:latin typeface="Times New Roman" pitchFamily="18" charset="0"/>
                <a:cs typeface="Times New Roman" pitchFamily="18" charset="0"/>
              </a:rPr>
              <a:t>) = (-∞; +∞</a:t>
            </a: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244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4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) = (-∞; +∞);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ни четная, ни нечетная;</a:t>
            </a:r>
            <a:endParaRPr lang="ru-RU" sz="244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возрастает </a:t>
            </a:r>
            <a:r>
              <a:rPr lang="ru-RU" sz="244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40" b="1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4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40" b="1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440" b="1" i="1" dirty="0" smtClean="0">
                <a:latin typeface="Times New Roman" pitchFamily="18" charset="0"/>
                <a:cs typeface="Times New Roman" pitchFamily="18" charset="0"/>
              </a:rPr>
              <a:t> 0</a:t>
            </a: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ru-RU" sz="2440" b="1" i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убывает при       </a:t>
            </a:r>
            <a:r>
              <a:rPr lang="en-US" sz="2440" b="1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4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40" b="1" i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440" b="1" i="1" dirty="0" smtClean="0">
                <a:latin typeface="Times New Roman" pitchFamily="18" charset="0"/>
                <a:cs typeface="Times New Roman" pitchFamily="18" charset="0"/>
              </a:rPr>
              <a:t> 0;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5"/>
            </a:pP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        непрерывная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6"/>
            </a:pP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        не ограничена ни снизу, ни сверху;</a:t>
            </a:r>
            <a:endParaRPr lang="ru-RU" sz="2440" b="1" i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6"/>
            </a:pP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нет </a:t>
            </a:r>
            <a:r>
              <a:rPr lang="ru-RU" sz="2440" dirty="0">
                <a:latin typeface="Times New Roman" pitchFamily="18" charset="0"/>
                <a:cs typeface="Times New Roman" pitchFamily="18" charset="0"/>
              </a:rPr>
              <a:t>ни наибольшего, </a:t>
            </a: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ни </a:t>
            </a:r>
            <a:r>
              <a:rPr lang="ru-RU" sz="2440" dirty="0">
                <a:latin typeface="Times New Roman" pitchFamily="18" charset="0"/>
                <a:cs typeface="Times New Roman" pitchFamily="18" charset="0"/>
              </a:rPr>
              <a:t>наименьшего </a:t>
            </a: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значений;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8"/>
            </a:pP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440" dirty="0" smtClean="0">
                <a:latin typeface="Times New Roman" pitchFamily="18" charset="0"/>
                <a:cs typeface="Times New Roman" pitchFamily="18" charset="0"/>
              </a:rPr>
              <a:t>y = 0, </a:t>
            </a: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при 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9"/>
            </a:pPr>
            <a:r>
              <a:rPr lang="ru-RU" sz="2440" dirty="0" smtClean="0">
                <a:latin typeface="Times New Roman" pitchFamily="18" charset="0"/>
                <a:cs typeface="Times New Roman" pitchFamily="18" charset="0"/>
              </a:rPr>
              <a:t>       о выпуклости говорить не имеет смысла.</a:t>
            </a:r>
            <a:endParaRPr lang="ru-RU" sz="2440" dirty="0">
              <a:solidFill>
                <a:srgbClr val="660033"/>
              </a:solidFill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59959" y="142852"/>
            <a:ext cx="2692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cap="all" dirty="0" smtClean="0">
                <a:latin typeface="Times New Roman" pitchFamily="18" charset="0"/>
                <a:cs typeface="Times New Roman" pitchFamily="18" charset="0"/>
              </a:rPr>
              <a:t>Свойства функции</a:t>
            </a:r>
            <a:endParaRPr lang="ru-RU" b="1" i="1" cap="all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274735" y="1500174"/>
            <a:ext cx="7152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0</a:t>
            </a:r>
            <a:endParaRPr lang="ru-RU" sz="2000" dirty="0"/>
          </a:p>
        </p:txBody>
      </p:sp>
      <p:sp>
        <p:nvSpPr>
          <p:cNvPr id="132104" name="Rectangle 8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274735" y="3929066"/>
            <a:ext cx="7152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0</a:t>
            </a:r>
            <a:endParaRPr lang="ru-RU" sz="2000" dirty="0"/>
          </a:p>
        </p:txBody>
      </p:sp>
      <p:sp>
        <p:nvSpPr>
          <p:cNvPr id="132106" name="Rectangle 10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Управляющая кнопка: назад 11">
            <a:hlinkClick r:id="" action="ppaction://hlinkshowjump?jump=lastslideviewed" highlightClick="1"/>
          </p:cNvPr>
          <p:cNvSpPr/>
          <p:nvPr/>
        </p:nvSpPr>
        <p:spPr>
          <a:xfrm>
            <a:off x="9209514" y="6357958"/>
            <a:ext cx="696486" cy="500042"/>
          </a:xfrm>
          <a:prstGeom prst="actionButtonBackPrevio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109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2108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66918" y="5643578"/>
            <a:ext cx="1019175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50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50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50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5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5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5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250"/>
                            </p:stCondLst>
                            <p:childTnLst>
                              <p:par>
                                <p:cTn id="5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750"/>
                            </p:stCondLst>
                            <p:childTnLst>
                              <p:par>
                                <p:cTn id="5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500"/>
                            </p:stCondLst>
                            <p:childTnLst>
                              <p:par>
                                <p:cTn id="6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500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500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500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3500"/>
                            </p:stCondLst>
                            <p:childTnLst>
                              <p:par>
                                <p:cTn id="6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500"/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500"/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500"/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1000"/>
                            </p:stCondLst>
                            <p:childTnLst>
                              <p:par>
                                <p:cTn id="7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6" dur="500"/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7" dur="500"/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500"/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1000"/>
                            </p:stCondLst>
                            <p:childTnLst>
                              <p:par>
                                <p:cTn id="8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500"/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500"/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500"/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3000"/>
                            </p:stCondLst>
                            <p:childTnLst>
                              <p:par>
                                <p:cTn id="8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1" dur="500"/>
                                        <p:tgtEl>
                                          <p:spTgt spid="132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2" dur="500"/>
                                        <p:tgtEl>
                                          <p:spTgt spid="132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500"/>
                                        <p:tgtEl>
                                          <p:spTgt spid="132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8" grpId="0"/>
      <p:bldP spid="132099" grpId="0" uiExpand="1" build="p"/>
      <p:bldP spid="6" grpId="0"/>
      <p:bldP spid="10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3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0" y="1071546"/>
            <a:ext cx="5595942" cy="578645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0 </a:t>
            </a:r>
            <a:endParaRPr lang="ru-RU" sz="22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 = (-∞, +∞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Е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(f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= (-∞, 0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четная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убывает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 луче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0,+∞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),  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возрастает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луче  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(-∞, 0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5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непрерывна;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6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не ограничена снизу, ограничена сверху;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7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200" baseline="-25000" dirty="0" err="1" smtClean="0">
                <a:latin typeface="Times New Roman" pitchFamily="18" charset="0"/>
                <a:cs typeface="Times New Roman" pitchFamily="18" charset="0"/>
              </a:rPr>
              <a:t>наиб</a:t>
            </a:r>
            <a:r>
              <a:rPr lang="ru-RU" sz="22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= 0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200" baseline="-25000" dirty="0" err="1">
                <a:latin typeface="Times New Roman" pitchFamily="18" charset="0"/>
                <a:cs typeface="Times New Roman" pitchFamily="18" charset="0"/>
              </a:rPr>
              <a:t>наим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не существует;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 startAt="7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y = 0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= 0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 startAt="7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выпукла вверх.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3616" name="Object 16"/>
          <p:cNvGraphicFramePr>
            <a:graphicFrameLocks noChangeAspect="1"/>
          </p:cNvGraphicFramePr>
          <p:nvPr/>
        </p:nvGraphicFramePr>
        <p:xfrm>
          <a:off x="4278313" y="214290"/>
          <a:ext cx="5627687" cy="4714908"/>
        </p:xfrm>
        <a:graphic>
          <a:graphicData uri="http://schemas.openxmlformats.org/presentationml/2006/ole">
            <p:oleObj spid="_x0000_s153616" name="Mathcad" r:id="rId3" imgW="2800440" imgH="1952640" progId="">
              <p:embed/>
            </p:oleObj>
          </a:graphicData>
        </a:graphic>
      </p:graphicFrame>
      <p:sp>
        <p:nvSpPr>
          <p:cNvPr id="135172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0" y="1071546"/>
            <a:ext cx="5786478" cy="578645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0</a:t>
            </a:r>
            <a:endParaRPr lang="ru-RU" sz="22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 = (-∞, +∞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0, +∞);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четная;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убывает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 луче (-∞, 0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возрастает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 луче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0, +∞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5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непрерывна;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6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ограничена снизу,  не ограничена сверху;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7"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200" baseline="-25000" dirty="0" err="1" smtClean="0">
                <a:latin typeface="Times New Roman" pitchFamily="18" charset="0"/>
                <a:cs typeface="Times New Roman" pitchFamily="18" charset="0"/>
              </a:rPr>
              <a:t>наиб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не существует,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200" baseline="-25000" dirty="0" err="1" smtClean="0">
                <a:latin typeface="Times New Roman" pitchFamily="18" charset="0"/>
                <a:cs typeface="Times New Roman" pitchFamily="18" charset="0"/>
              </a:rPr>
              <a:t>наим</a:t>
            </a:r>
            <a:r>
              <a:rPr lang="ru-RU" sz="22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= 0;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 startAt="7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y = 0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= 0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 startAt="7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выпукла вниз.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6898" y="457200"/>
            <a:ext cx="6483490" cy="841248"/>
          </a:xfrm>
        </p:spPr>
        <p:txBody>
          <a:bodyPr>
            <a:normAutofit/>
          </a:bodyPr>
          <a:lstStyle/>
          <a:p>
            <a:r>
              <a:rPr lang="ru-RU" sz="2500" b="1" i="1" u="sng" dirty="0">
                <a:latin typeface="Times New Roman" pitchFamily="18" charset="0"/>
                <a:cs typeface="Times New Roman" pitchFamily="18" charset="0"/>
              </a:rPr>
              <a:t>Свойства функции</a:t>
            </a:r>
            <a:r>
              <a:rPr lang="ru-RU" sz="28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1" u="sng" cap="none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200" b="1" i="1" u="sng" cap="none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3200" b="1" i="1" u="sng" cap="none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3200" b="1" i="1" u="sng" cap="none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b="1" i="1" u="sng" cap="none" baseline="30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i="1" u="sng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59959" y="142852"/>
            <a:ext cx="2692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cap="all" dirty="0" smtClean="0">
                <a:latin typeface="Times New Roman" pitchFamily="18" charset="0"/>
                <a:cs typeface="Times New Roman" pitchFamily="18" charset="0"/>
              </a:rPr>
              <a:t>Свойства функции</a:t>
            </a:r>
            <a:endParaRPr lang="ru-RU" b="1" i="1" cap="all" dirty="0"/>
          </a:p>
        </p:txBody>
      </p:sp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04" name="Rectangle 4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08" name="Rectangle 8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Управляющая кнопка: назад 12">
            <a:hlinkClick r:id="" action="ppaction://hlinkshowjump?jump=lastslideviewed" highlightClick="1"/>
          </p:cNvPr>
          <p:cNvSpPr/>
          <p:nvPr/>
        </p:nvSpPr>
        <p:spPr>
          <a:xfrm>
            <a:off x="9132123" y="6357958"/>
            <a:ext cx="773877" cy="500042"/>
          </a:xfrm>
          <a:prstGeom prst="actionButtonBackPrevio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609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13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15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3614" name="Object 14"/>
          <p:cNvGraphicFramePr>
            <a:graphicFrameLocks noChangeAspect="1"/>
          </p:cNvGraphicFramePr>
          <p:nvPr/>
        </p:nvGraphicFramePr>
        <p:xfrm>
          <a:off x="5595942" y="1643050"/>
          <a:ext cx="4108852" cy="3500462"/>
        </p:xfrm>
        <a:graphic>
          <a:graphicData uri="http://schemas.openxmlformats.org/presentationml/2006/ole">
            <p:oleObj spid="_x0000_s153614" name="Mathcad" r:id="rId4" imgW="2095500" imgH="1457325" progId="">
              <p:embed/>
            </p:oleObj>
          </a:graphicData>
        </a:graphic>
      </p:graphicFrame>
      <p:sp>
        <p:nvSpPr>
          <p:cNvPr id="153617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3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75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75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625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45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75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25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7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135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53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135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135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35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35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135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135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2" dur="2000"/>
                                        <p:tgtEl>
                                          <p:spTgt spid="135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135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135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135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53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75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875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325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825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55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375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95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625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 uiExpand="1" build="p" autoUpdateAnimBg="0" advAuto="0"/>
      <p:bldP spid="135172" grpId="0" uiExpand="1" build="p" autoUpdateAnimBg="0" advAuto="0"/>
      <p:bldP spid="135172" grpId="1" uiExpand="1" build="p"/>
      <p:bldP spid="135170" grpId="0" autoUpdateAnimBg="0"/>
      <p:bldP spid="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0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238092" y="1000108"/>
            <a:ext cx="5143536" cy="58578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en-US" sz="2000" b="1" i="1" u="sng" dirty="0" smtClean="0">
                <a:latin typeface="Times New Roman" pitchFamily="18" charset="0"/>
                <a:cs typeface="Times New Roman" pitchFamily="18" charset="0"/>
              </a:rPr>
              <a:t>k &gt; </a:t>
            </a:r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2000" b="1" i="1" u="sng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D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= (-∞,0)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(0, +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∞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Е(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= (-∞,0)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(0,+∞);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четная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убывает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луче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(-∞,0)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луче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(0,+∞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5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нет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ни наименьшего,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ни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наибольшего значений;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6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непрерывна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луче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(-∞,0)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луче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(0,+∞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7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выпукла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вверх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выпукла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вниз при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0;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8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ограничена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сверху при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&lt; 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ограничена снизу при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&gt; 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9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осями координат не пересекается.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4636" name="Object 12"/>
          <p:cNvGraphicFramePr>
            <a:graphicFrameLocks noChangeAspect="1"/>
          </p:cNvGraphicFramePr>
          <p:nvPr/>
        </p:nvGraphicFramePr>
        <p:xfrm>
          <a:off x="5059957" y="2000240"/>
          <a:ext cx="4846043" cy="3929090"/>
        </p:xfrm>
        <a:graphic>
          <a:graphicData uri="http://schemas.openxmlformats.org/presentationml/2006/ole">
            <p:oleObj spid="_x0000_s154636" name="Mathcad" r:id="rId3" imgW="3009900" imgH="2066925" progId="">
              <p:embed/>
            </p:oleObj>
          </a:graphicData>
        </a:graphic>
      </p:graphicFrame>
      <p:graphicFrame>
        <p:nvGraphicFramePr>
          <p:cNvPr id="154638" name="Object 14"/>
          <p:cNvGraphicFramePr>
            <a:graphicFrameLocks noChangeAspect="1"/>
          </p:cNvGraphicFramePr>
          <p:nvPr/>
        </p:nvGraphicFramePr>
        <p:xfrm>
          <a:off x="5030391" y="1928802"/>
          <a:ext cx="4875609" cy="4143404"/>
        </p:xfrm>
        <a:graphic>
          <a:graphicData uri="http://schemas.openxmlformats.org/presentationml/2006/ole">
            <p:oleObj spid="_x0000_s154638" name="Mathcad" r:id="rId4" imgW="3009900" imgH="2066925" progId="">
              <p:embed/>
            </p:oleObj>
          </a:graphicData>
        </a:graphic>
      </p:graphicFrame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30" y="428604"/>
            <a:ext cx="9410700" cy="841248"/>
          </a:xfrm>
        </p:spPr>
        <p:txBody>
          <a:bodyPr/>
          <a:lstStyle/>
          <a:p>
            <a:r>
              <a:rPr lang="ru-RU" sz="2800" b="1" i="1" u="sng" dirty="0">
                <a:latin typeface="Times New Roman" pitchFamily="18" charset="0"/>
                <a:cs typeface="Times New Roman" pitchFamily="18" charset="0"/>
              </a:rPr>
              <a:t>Свойства 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функции</a:t>
            </a:r>
            <a:r>
              <a:rPr lang="en-US" sz="2800" b="1" i="1" u="sng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95612" y="142852"/>
            <a:ext cx="2692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cap="all" dirty="0" smtClean="0">
                <a:latin typeface="Times New Roman" pitchFamily="18" charset="0"/>
                <a:cs typeface="Times New Roman" pitchFamily="18" charset="0"/>
              </a:rPr>
              <a:t>Свойства функции</a:t>
            </a:r>
            <a:endParaRPr lang="ru-RU" b="1" i="1" cap="all" dirty="0"/>
          </a:p>
        </p:txBody>
      </p:sp>
      <p:sp>
        <p:nvSpPr>
          <p:cNvPr id="154631" name="Rectangle 7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4634" name="Rectangle 10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33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7782" y="428605"/>
            <a:ext cx="969963" cy="809625"/>
          </a:xfrm>
          <a:prstGeom prst="rect">
            <a:avLst/>
          </a:prstGeom>
          <a:noFill/>
        </p:spPr>
      </p:pic>
      <p:sp>
        <p:nvSpPr>
          <p:cNvPr id="154637" name="Rectangle 13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4639" name="Rectangle 15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Управляющая кнопка: назад 13">
            <a:hlinkClick r:id="" action="ppaction://hlinkshowjump?jump=lastslideviewed" highlightClick="1"/>
          </p:cNvPr>
          <p:cNvSpPr/>
          <p:nvPr/>
        </p:nvSpPr>
        <p:spPr>
          <a:xfrm>
            <a:off x="9132123" y="6357958"/>
            <a:ext cx="773877" cy="500042"/>
          </a:xfrm>
          <a:prstGeom prst="actionButtonBackPrevio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одержимое 14"/>
          <p:cNvSpPr>
            <a:spLocks noGrp="1"/>
          </p:cNvSpPr>
          <p:nvPr>
            <p:ph sz="half" idx="2"/>
          </p:nvPr>
        </p:nvSpPr>
        <p:spPr>
          <a:xfrm>
            <a:off x="238092" y="1000108"/>
            <a:ext cx="5167314" cy="571501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en-US" sz="2000" b="1" i="1" u="sng" dirty="0" smtClean="0">
                <a:latin typeface="Times New Roman" pitchFamily="18" charset="0"/>
                <a:cs typeface="Times New Roman" pitchFamily="18" charset="0"/>
              </a:rPr>
              <a:t>k &lt; </a:t>
            </a:r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D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= (-∞,0)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(0, +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∞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Е(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= (-∞,0)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(0,+∞);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четная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возрастает на луче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(-∞,0)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на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луче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(0,+∞);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5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нет ни наименьшего, ни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наибольшего значений;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6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непрерывна на луче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(-∞,0)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луче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(0,+∞);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7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выпукла вверх при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0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выпукла вниз при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8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ограничена ни сверху при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&gt;0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ограничена снизу при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&lt; 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 startAt="9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осями координат не пересекается.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4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4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25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5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95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75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2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7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425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4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825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175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605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7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37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37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37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37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37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37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37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37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1372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54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372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54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5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4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5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5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6500"/>
                            </p:stCondLst>
                            <p:childTnLst>
                              <p:par>
                                <p:cTn id="1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70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7500"/>
                            </p:stCondLst>
                            <p:childTnLst>
                              <p:par>
                                <p:cTn id="1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80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0" grpId="0" build="p" autoUpdateAnimBg="0" advAuto="0"/>
      <p:bldP spid="137220" grpId="1" uiExpand="1" build="p"/>
      <p:bldP spid="137218" grpId="0" autoUpdateAnimBg="0"/>
      <p:bldP spid="5" grpId="0" autoUpdateAnimBg="0"/>
      <p:bldP spid="1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428604"/>
            <a:ext cx="5076829" cy="785818"/>
          </a:xfrm>
        </p:spPr>
        <p:txBody>
          <a:bodyPr/>
          <a:lstStyle/>
          <a:p>
            <a:r>
              <a:rPr lang="ru-RU" dirty="0"/>
              <a:t>      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Функция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28736"/>
            <a:ext cx="5667380" cy="521495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0,+∞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Е(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0, +∞);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ни четная, ни нечетная;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возрастает на всей области определения;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непрерывна;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ограничена снизу;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600" baseline="-25000" dirty="0" err="1" smtClean="0">
                <a:latin typeface="Times New Roman" pitchFamily="18" charset="0"/>
                <a:cs typeface="Times New Roman" pitchFamily="18" charset="0"/>
              </a:rPr>
              <a:t>наим</a:t>
            </a:r>
            <a:r>
              <a:rPr lang="ru-RU" sz="26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= 0,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600" baseline="-25000" dirty="0" err="1" smtClean="0">
                <a:latin typeface="Times New Roman" pitchFamily="18" charset="0"/>
                <a:cs typeface="Times New Roman" pitchFamily="18" charset="0"/>
              </a:rPr>
              <a:t>наиб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= не существует;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у = 0 при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= 0;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выпукла вверх.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600" dirty="0"/>
          </a:p>
          <a:p>
            <a:endParaRPr lang="ru-RU" sz="2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59959" y="142852"/>
            <a:ext cx="2692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cap="all" dirty="0" smtClean="0">
                <a:latin typeface="Times New Roman" pitchFamily="18" charset="0"/>
                <a:cs typeface="Times New Roman" pitchFamily="18" charset="0"/>
              </a:rPr>
              <a:t>Свойства функции</a:t>
            </a:r>
            <a:endParaRPr lang="ru-RU" b="1" i="1" cap="all" dirty="0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155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2" y="642918"/>
            <a:ext cx="1207294" cy="457200"/>
          </a:xfrm>
          <a:prstGeom prst="rect">
            <a:avLst/>
          </a:prstGeom>
          <a:noFill/>
        </p:spPr>
      </p:pic>
      <p:sp>
        <p:nvSpPr>
          <p:cNvPr id="151561" name="Rectangle 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1560" name="Object 8"/>
          <p:cNvGraphicFramePr>
            <a:graphicFrameLocks noChangeAspect="1"/>
          </p:cNvGraphicFramePr>
          <p:nvPr/>
        </p:nvGraphicFramePr>
        <p:xfrm>
          <a:off x="5281787" y="2285992"/>
          <a:ext cx="5475551" cy="3000396"/>
        </p:xfrm>
        <a:graphic>
          <a:graphicData uri="http://schemas.openxmlformats.org/presentationml/2006/ole">
            <p:oleObj spid="_x0000_s151560" name="Mathcad" r:id="rId4" imgW="2095500" imgH="1457325" progId="">
              <p:embed/>
            </p:oleObj>
          </a:graphicData>
        </a:graphic>
      </p:graphicFrame>
      <p:cxnSp>
        <p:nvCxnSpPr>
          <p:cNvPr id="16" name="Прямая со стрелкой 15"/>
          <p:cNvCxnSpPr/>
          <p:nvPr/>
        </p:nvCxnSpPr>
        <p:spPr>
          <a:xfrm rot="5400000" flipH="1" flipV="1">
            <a:off x="4190995" y="3678967"/>
            <a:ext cx="3071834" cy="17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5417347" y="4929198"/>
            <a:ext cx="4488653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726912" y="1928802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11448" y="485776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Управляющая кнопка: назад 13">
            <a:hlinkClick r:id="" action="ppaction://hlinkshowjump?jump=lastslideviewed" highlightClick="1"/>
          </p:cNvPr>
          <p:cNvSpPr/>
          <p:nvPr/>
        </p:nvSpPr>
        <p:spPr>
          <a:xfrm>
            <a:off x="8977341" y="6286520"/>
            <a:ext cx="928659" cy="571480"/>
          </a:xfrm>
          <a:prstGeom prst="actionButtonBackPrevio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15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15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1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0"/>
                            </p:stCondLst>
                            <p:childTnLst>
                              <p:par>
                                <p:cTn id="4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40"/>
                            </p:stCondLst>
                            <p:childTnLst>
                              <p:par>
                                <p:cTn id="5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80"/>
                            </p:stCondLst>
                            <p:childTnLst>
                              <p:par>
                                <p:cTn id="5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320"/>
                            </p:stCondLst>
                            <p:childTnLst>
                              <p:par>
                                <p:cTn id="6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80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80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80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800"/>
                            </p:stCondLst>
                            <p:childTnLst>
                              <p:par>
                                <p:cTn id="6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480"/>
                            </p:stCondLst>
                            <p:childTnLst>
                              <p:par>
                                <p:cTn id="7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6" dur="80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7" dur="80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80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600"/>
                            </p:stCondLst>
                            <p:childTnLst>
                              <p:par>
                                <p:cTn id="8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80"/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80"/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80"/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40"/>
                            </p:stCondLst>
                            <p:childTnLst>
                              <p:par>
                                <p:cTn id="8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8" dur="80"/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9" dur="80"/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80"/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4" grpId="0"/>
      <p:bldP spid="151555" grpId="0" uiExpand="1" build="p"/>
      <p:bldP spid="6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428604"/>
            <a:ext cx="4999438" cy="857256"/>
          </a:xfrm>
        </p:spPr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Функция </a:t>
            </a:r>
            <a:r>
              <a:rPr lang="en-US" sz="28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cap="none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200" b="1" i="1" u="sng" cap="none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3200" b="1" i="1" u="sng" cap="none" dirty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ru-RU" sz="3200" b="1" i="1" u="sng" cap="none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3200" b="1" i="1" u="sng" cap="none" dirty="0">
                <a:latin typeface="Times New Roman" pitchFamily="18" charset="0"/>
                <a:cs typeface="Times New Roman" pitchFamily="18" charset="0"/>
              </a:rPr>
              <a:t>|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4337" y="1357299"/>
            <a:ext cx="5996922" cy="5311790"/>
          </a:xfrm>
        </p:spPr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) = (-∞,+∞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Е(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0, +∞);</a:t>
            </a:r>
          </a:p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четная;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бывает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на луче </a:t>
            </a:r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(-∞,0</a:t>
            </a:r>
            <a:r>
              <a:rPr lang="en-US" sz="2600" b="1" i="1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возрастает на луче </a:t>
            </a:r>
            <a:r>
              <a:rPr lang="en-US" sz="2600" b="1" i="1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0, +∞</a:t>
            </a:r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непрерывна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ограничена снизу, не ограничена сверху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b="1" i="1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600" b="1" i="1" baseline="-25000" dirty="0" err="1" smtClean="0">
                <a:latin typeface="Times New Roman" pitchFamily="18" charset="0"/>
                <a:cs typeface="Times New Roman" pitchFamily="18" charset="0"/>
              </a:rPr>
              <a:t>наим</a:t>
            </a:r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 = 0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b="1" i="1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600" b="1" i="1" baseline="-25000" dirty="0" err="1" smtClean="0">
                <a:latin typeface="Times New Roman" pitchFamily="18" charset="0"/>
                <a:cs typeface="Times New Roman" pitchFamily="18" charset="0"/>
              </a:rPr>
              <a:t>наиб</a:t>
            </a:r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 = не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существует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у = 0 при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= 0;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считать выпуклой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вниз.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chemeClr val="tx2"/>
              </a:buClr>
              <a:buSzPct val="100000"/>
              <a:buFont typeface="+mj-lt"/>
              <a:buAutoNum type="arabicPeriod"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59959" y="142852"/>
            <a:ext cx="2692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cap="all" dirty="0" smtClean="0">
                <a:latin typeface="Times New Roman" pitchFamily="18" charset="0"/>
                <a:cs typeface="Times New Roman" pitchFamily="18" charset="0"/>
              </a:rPr>
              <a:t>Свойства функции</a:t>
            </a:r>
            <a:endParaRPr lang="ru-RU" b="1" i="1" cap="all" dirty="0"/>
          </a:p>
        </p:txBody>
      </p:sp>
      <p:sp>
        <p:nvSpPr>
          <p:cNvPr id="185350" name="Rectangle 6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5349" name="Object 5"/>
          <p:cNvGraphicFramePr>
            <a:graphicFrameLocks noChangeAspect="1"/>
          </p:cNvGraphicFramePr>
          <p:nvPr/>
        </p:nvGraphicFramePr>
        <p:xfrm>
          <a:off x="5649521" y="2143116"/>
          <a:ext cx="5230226" cy="3357586"/>
        </p:xfrm>
        <a:graphic>
          <a:graphicData uri="http://schemas.openxmlformats.org/presentationml/2006/ole">
            <p:oleObj spid="_x0000_s185349" name="Mathcad" r:id="rId3" imgW="2095500" imgH="1457325" progId="">
              <p:embed/>
            </p:oleObj>
          </a:graphicData>
        </a:graphic>
      </p:graphicFrame>
      <p:sp>
        <p:nvSpPr>
          <p:cNvPr id="8" name="Управляющая кнопка: назад 7">
            <a:hlinkClick r:id="" action="ppaction://hlinkshowjump?jump=lastslideviewed" highlightClick="1"/>
          </p:cNvPr>
          <p:cNvSpPr/>
          <p:nvPr/>
        </p:nvSpPr>
        <p:spPr>
          <a:xfrm>
            <a:off x="9132123" y="6286520"/>
            <a:ext cx="773877" cy="571480"/>
          </a:xfrm>
          <a:prstGeom prst="actionButtonBackPrevio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5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5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85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85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85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8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85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85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85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"/>
                            </p:stCondLst>
                            <p:childTnLst>
                              <p:par>
                                <p:cTn id="4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85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85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85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160"/>
                            </p:stCondLst>
                            <p:childTnLst>
                              <p:par>
                                <p:cTn id="4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85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85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85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40"/>
                            </p:stCondLst>
                            <p:childTnLst>
                              <p:par>
                                <p:cTn id="5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185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185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185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80"/>
                            </p:stCondLst>
                            <p:childTnLst>
                              <p:par>
                                <p:cTn id="5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85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85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85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00"/>
                            </p:stCondLst>
                            <p:childTnLst>
                              <p:par>
                                <p:cTn id="6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185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185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185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640"/>
                            </p:stCondLst>
                            <p:childTnLst>
                              <p:par>
                                <p:cTn id="7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185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185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185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6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4053</TotalTime>
  <Words>776</Words>
  <Application>Microsoft Office PowerPoint</Application>
  <PresentationFormat>Лист A4 (210x297 мм)</PresentationFormat>
  <Paragraphs>122</Paragraphs>
  <Slides>10</Slides>
  <Notes>0</Notes>
  <HiddenSlides>0</HiddenSlides>
  <MMClips>0</MMClips>
  <ScaleCrop>false</ScaleCrop>
  <HeadingPairs>
    <vt:vector size="8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  <vt:variant>
        <vt:lpstr>Произвольные показы</vt:lpstr>
      </vt:variant>
      <vt:variant>
        <vt:i4>1</vt:i4>
      </vt:variant>
    </vt:vector>
  </HeadingPairs>
  <TitlesOfParts>
    <vt:vector size="13" baseType="lpstr">
      <vt:lpstr>Трек</vt:lpstr>
      <vt:lpstr>Mathcad</vt:lpstr>
      <vt:lpstr>Свойства функции</vt:lpstr>
      <vt:lpstr>Слайд 2</vt:lpstr>
      <vt:lpstr>Слайд 3</vt:lpstr>
      <vt:lpstr>Алгоритм описания свойств функций</vt:lpstr>
      <vt:lpstr>Опишите свойства функций:</vt:lpstr>
      <vt:lpstr>Свойства функции    y = kx + m  (k ≠ 0)</vt:lpstr>
      <vt:lpstr>Свойства функции    у = kх2</vt:lpstr>
      <vt:lpstr>Свойства функции  </vt:lpstr>
      <vt:lpstr>      Функция   </vt:lpstr>
      <vt:lpstr>       Функция  у = |х|</vt:lpstr>
      <vt:lpstr>Произвольный показ 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Свойства функций</dc:title>
  <dc:creator>DRAP</dc:creator>
  <cp:lastModifiedBy>Беловская СОШ</cp:lastModifiedBy>
  <cp:revision>418</cp:revision>
  <dcterms:created xsi:type="dcterms:W3CDTF">2006-08-03T15:28:06Z</dcterms:created>
  <dcterms:modified xsi:type="dcterms:W3CDTF">2016-10-06T17:04:27Z</dcterms:modified>
</cp:coreProperties>
</file>